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74" r:id="rId4"/>
    <p:sldId id="278" r:id="rId5"/>
    <p:sldId id="277" r:id="rId6"/>
    <p:sldId id="259" r:id="rId7"/>
    <p:sldId id="260" r:id="rId8"/>
    <p:sldId id="275" r:id="rId9"/>
    <p:sldId id="276" r:id="rId10"/>
    <p:sldId id="267" r:id="rId11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F6BB5C21-50BF-44E4-8526-DD9657BC95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88083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A2C924C8-86EC-4C2F-BB2A-52F8CAF288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12041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924C8-86EC-4C2F-BB2A-52F8CAF28805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855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D44A-ABA6-4032-86B7-1C9F78C4F6AD}" type="datetimeFigureOut">
              <a:rPr lang="en-US" smtClean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14EB-EB4C-455F-83FE-4959B414D9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21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D44A-ABA6-4032-86B7-1C9F78C4F6AD}" type="datetimeFigureOut">
              <a:rPr lang="en-US" smtClean="0"/>
              <a:t>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14EB-EB4C-455F-83FE-4959B414D9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079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D44A-ABA6-4032-86B7-1C9F78C4F6AD}" type="datetimeFigureOut">
              <a:rPr lang="en-US" smtClean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14EB-EB4C-455F-83FE-4959B414D9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749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D44A-ABA6-4032-86B7-1C9F78C4F6AD}" type="datetimeFigureOut">
              <a:rPr lang="en-US" smtClean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14EB-EB4C-455F-83FE-4959B414D9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339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D44A-ABA6-4032-86B7-1C9F78C4F6AD}" type="datetimeFigureOut">
              <a:rPr lang="en-US" smtClean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14EB-EB4C-455F-83FE-4959B414D9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619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D44A-ABA6-4032-86B7-1C9F78C4F6AD}" type="datetimeFigureOut">
              <a:rPr lang="en-US" smtClean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14EB-EB4C-455F-83FE-4959B414D9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770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D44A-ABA6-4032-86B7-1C9F78C4F6AD}" type="datetimeFigureOut">
              <a:rPr lang="en-US" smtClean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14EB-EB4C-455F-83FE-4959B414D9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960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D44A-ABA6-4032-86B7-1C9F78C4F6AD}" type="datetimeFigureOut">
              <a:rPr lang="en-US" smtClean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14EB-EB4C-455F-83FE-4959B414D9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643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D44A-ABA6-4032-86B7-1C9F78C4F6AD}" type="datetimeFigureOut">
              <a:rPr lang="en-US" smtClean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14EB-EB4C-455F-83FE-4959B414D9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83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D44A-ABA6-4032-86B7-1C9F78C4F6AD}" type="datetimeFigureOut">
              <a:rPr lang="en-US" smtClean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0BF14EB-EB4C-455F-83FE-4959B414D9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107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D44A-ABA6-4032-86B7-1C9F78C4F6AD}" type="datetimeFigureOut">
              <a:rPr lang="en-US" smtClean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14EB-EB4C-455F-83FE-4959B414D9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80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D44A-ABA6-4032-86B7-1C9F78C4F6AD}" type="datetimeFigureOut">
              <a:rPr lang="en-US" smtClean="0"/>
              <a:t>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14EB-EB4C-455F-83FE-4959B414D9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664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D44A-ABA6-4032-86B7-1C9F78C4F6AD}" type="datetimeFigureOut">
              <a:rPr lang="en-US" smtClean="0"/>
              <a:t>2/20/2017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14EB-EB4C-455F-83FE-4959B414D9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26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D44A-ABA6-4032-86B7-1C9F78C4F6AD}" type="datetimeFigureOut">
              <a:rPr lang="en-US" smtClean="0"/>
              <a:t>2/20/2017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14EB-EB4C-455F-83FE-4959B414D9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813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D44A-ABA6-4032-86B7-1C9F78C4F6AD}" type="datetimeFigureOut">
              <a:rPr lang="en-US" smtClean="0"/>
              <a:t>2/20/2017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14EB-EB4C-455F-83FE-4959B414D9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490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D44A-ABA6-4032-86B7-1C9F78C4F6AD}" type="datetimeFigureOut">
              <a:rPr lang="en-US" smtClean="0"/>
              <a:t>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14EB-EB4C-455F-83FE-4959B414D9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189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D44A-ABA6-4032-86B7-1C9F78C4F6AD}" type="datetimeFigureOut">
              <a:rPr lang="en-US" smtClean="0"/>
              <a:t>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14EB-EB4C-455F-83FE-4959B414D9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308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C7BD44A-ABA6-4032-86B7-1C9F78C4F6AD}" type="datetimeFigureOut">
              <a:rPr lang="en-US" smtClean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0BF14EB-EB4C-455F-83FE-4959B414D9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186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1023" y="596900"/>
            <a:ext cx="10252077" cy="18415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Creating a Mission Statement       and Division-Wide Goals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61477" y="5168877"/>
            <a:ext cx="9144000" cy="168912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WVU - Potomac State College</a:t>
            </a:r>
          </a:p>
          <a:p>
            <a:r>
              <a:rPr lang="en-US" b="1" dirty="0" smtClean="0"/>
              <a:t>17 January 2017</a:t>
            </a:r>
          </a:p>
          <a:p>
            <a:pPr algn="r"/>
            <a:r>
              <a:rPr lang="en-US" dirty="0" smtClean="0"/>
              <a:t>Dr. Barbara A.  Copenhaver Bailey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884022" y="2729405"/>
            <a:ext cx="6374675" cy="149207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i="1" dirty="0" smtClean="0"/>
              <a:t>"If you don't know where you're going,                                  it doesn't matter which way you go."</a:t>
            </a:r>
            <a:r>
              <a:rPr lang="en-US" sz="3200" dirty="0" smtClean="0"/>
              <a:t>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— Cheshire Cat, </a:t>
            </a:r>
            <a:r>
              <a:rPr lang="en-US" dirty="0" smtClean="0"/>
              <a:t>Alice in Wonderland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755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irc_mi" descr="https://s3.amazonaws.com/lowres.cartoonstock.com/business-commerce-brainstorm-mission-meeting-corporate-workplace-bstn3_low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35"/>
          <a:stretch/>
        </p:blipFill>
        <p:spPr bwMode="auto">
          <a:xfrm>
            <a:off x="2930384" y="245509"/>
            <a:ext cx="7329352" cy="639018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550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1311" y="0"/>
            <a:ext cx="10018713" cy="1426267"/>
          </a:xfrm>
        </p:spPr>
        <p:txBody>
          <a:bodyPr/>
          <a:lstStyle/>
          <a:p>
            <a:r>
              <a:rPr lang="en-US" sz="6000" b="1" dirty="0" smtClean="0"/>
              <a:t>Outcomes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7112" y="1426267"/>
            <a:ext cx="10018713" cy="49225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After attending the workshop on Tuesday, January 17, 2017, participants will:</a:t>
            </a:r>
          </a:p>
          <a:p>
            <a:r>
              <a:rPr lang="en-US" sz="3200" dirty="0" smtClean="0"/>
              <a:t>understand the importance of having a mission statement and division-wide goals</a:t>
            </a:r>
          </a:p>
          <a:p>
            <a:r>
              <a:rPr lang="en-US" sz="3200" dirty="0" smtClean="0"/>
              <a:t>be able to identify the characteristics of a strong mission statement </a:t>
            </a:r>
          </a:p>
          <a:p>
            <a:r>
              <a:rPr lang="en-US" sz="3200" dirty="0"/>
              <a:t>understand the importance </a:t>
            </a:r>
            <a:r>
              <a:rPr lang="en-US" sz="3200" dirty="0" smtClean="0"/>
              <a:t>of </a:t>
            </a:r>
            <a:r>
              <a:rPr lang="en-US" sz="3200" dirty="0"/>
              <a:t>establishing yearly and/or long term goals</a:t>
            </a:r>
          </a:p>
          <a:p>
            <a:r>
              <a:rPr lang="en-US" sz="3200" dirty="0"/>
              <a:t>be able to identify the characteristics of strong goals and objectives/outcomes</a:t>
            </a:r>
          </a:p>
        </p:txBody>
      </p:sp>
    </p:spTree>
    <p:extLst>
      <p:ext uri="{BB962C8B-B14F-4D97-AF65-F5344CB8AC3E}">
        <p14:creationId xmlns:p14="http://schemas.microsoft.com/office/powerpoint/2010/main" val="33856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We’re Talking Strategic Planning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600199"/>
            <a:ext cx="10463850" cy="5029201"/>
          </a:xfrm>
        </p:spPr>
        <p:txBody>
          <a:bodyPr anchor="t">
            <a:noAutofit/>
          </a:bodyPr>
          <a:lstStyle/>
          <a:p>
            <a:r>
              <a:rPr lang="en-US" sz="3200" dirty="0" smtClean="0"/>
              <a:t>Typically a strategic Plan is visionary, often long term. </a:t>
            </a:r>
          </a:p>
          <a:p>
            <a:r>
              <a:rPr lang="en-US" sz="3200" dirty="0" smtClean="0"/>
              <a:t>Any plan with details, focus, and/or steps is strategic. </a:t>
            </a:r>
          </a:p>
          <a:p>
            <a:r>
              <a:rPr lang="en-US" sz="3200" dirty="0" smtClean="0"/>
              <a:t>We are focusing on 2017-18</a:t>
            </a:r>
          </a:p>
          <a:p>
            <a:r>
              <a:rPr lang="en-US" sz="3200" dirty="0" smtClean="0"/>
              <a:t>Any planning you do must be tied back into the University and PSC Student Life priorities (Pillars, Domains, Goals)</a:t>
            </a:r>
          </a:p>
          <a:p>
            <a:r>
              <a:rPr lang="en-US" sz="3200" dirty="0" smtClean="0"/>
              <a:t>If you do long-term strategic planning, you must revisit and adjust as, leadership and priorities often change at higher levels and impact each unit differently. </a:t>
            </a:r>
          </a:p>
        </p:txBody>
      </p:sp>
    </p:spTree>
    <p:extLst>
      <p:ext uri="{BB962C8B-B14F-4D97-AF65-F5344CB8AC3E}">
        <p14:creationId xmlns:p14="http://schemas.microsoft.com/office/powerpoint/2010/main" val="330579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54635" y="-370"/>
            <a:ext cx="9982899" cy="1057013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How Building on Each Level Looks</a:t>
            </a:r>
            <a:endParaRPr lang="en-US" sz="48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4939"/>
              </p:ext>
            </p:extLst>
          </p:nvPr>
        </p:nvGraphicFramePr>
        <p:xfrm>
          <a:off x="1954635" y="977824"/>
          <a:ext cx="9982899" cy="5512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7622"/>
                <a:gridCol w="3447875"/>
                <a:gridCol w="5637402"/>
              </a:tblGrid>
              <a:tr h="6960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Level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Definition</a:t>
                      </a:r>
                      <a:endParaRPr lang="en-US" sz="3200" dirty="0"/>
                    </a:p>
                  </a:txBody>
                  <a:tcPr anchor="ctr"/>
                </a:tc>
              </a:tr>
              <a:tr h="817651">
                <a:tc rowSpan="5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</a:t>
                      </a:r>
                      <a:endParaRPr lang="en-US" sz="720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</a:t>
                      </a:r>
                      <a:endParaRPr lang="en-US" sz="720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7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</a:t>
                      </a:r>
                      <a:endParaRPr lang="en-US" sz="7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Division Mission</a:t>
                      </a:r>
                      <a:r>
                        <a:rPr lang="en-US" sz="2800" baseline="0" dirty="0" smtClean="0"/>
                        <a:t> Statement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bold, short statement encompassing</a:t>
                      </a:r>
                      <a:r>
                        <a:rPr lang="en-US" baseline="0" dirty="0" smtClean="0"/>
                        <a:t> the work of the division and defining the reason for your existence.</a:t>
                      </a:r>
                      <a:endParaRPr lang="en-US" dirty="0"/>
                    </a:p>
                  </a:txBody>
                  <a:tcPr anchor="ctr"/>
                </a:tc>
              </a:tr>
              <a:tr h="69605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Division Goals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Overarching goals</a:t>
                      </a:r>
                      <a:r>
                        <a:rPr lang="en-US" baseline="0" dirty="0" smtClean="0"/>
                        <a:t> that are true for the entire division. These are broad concepts that are essential to the mission of the division.</a:t>
                      </a:r>
                      <a:endParaRPr lang="en-US" dirty="0"/>
                    </a:p>
                  </a:txBody>
                  <a:tcPr anchor="ctr"/>
                </a:tc>
              </a:tr>
              <a:tr h="10975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Unit Goals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This is not a typical yearly accomplishment</a:t>
                      </a:r>
                      <a:r>
                        <a:rPr lang="en-US" baseline="0" dirty="0" smtClean="0"/>
                        <a:t> of the unit but rather something you are trying to improve or something new you are striving to achieve.</a:t>
                      </a:r>
                      <a:endParaRPr lang="en-US" dirty="0"/>
                    </a:p>
                  </a:txBody>
                  <a:tcPr anchor="ctr"/>
                </a:tc>
              </a:tr>
              <a:tr h="69605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Unit Objectives/Outcomes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 will be objectives/outcomes</a:t>
                      </a:r>
                      <a:r>
                        <a:rPr lang="en-US" baseline="0" dirty="0" smtClean="0"/>
                        <a:t> for each goal and these should be SMART. These are the things you should be able to measure to see if goals have been achieved.</a:t>
                      </a:r>
                      <a:endParaRPr lang="en-US" dirty="0"/>
                    </a:p>
                  </a:txBody>
                  <a:tcPr anchor="ctr"/>
                </a:tc>
              </a:tr>
              <a:tr h="69605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Unit Action Items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 will be action items under each objective/outcome. These will define the steps you will take as</a:t>
                      </a:r>
                      <a:r>
                        <a:rPr lang="en-US" baseline="0" dirty="0" smtClean="0"/>
                        <a:t> you work towards achieving your objectives/outcomes. 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75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663" y="4059194"/>
            <a:ext cx="8930747" cy="211038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Student Life Division of Potomac State College at WVU inspires students to make meaning in their lives through student-staff engagement, programs and initiatives, self-discovery and reflection. The services we provide area based on a foundation of values to include: integrity, a commitment to excellence, wisdom, respecting human dignity and cultural diversity, compassion, humility and clear and concise communication.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5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2421" y="254000"/>
            <a:ext cx="10185400" cy="1231899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What is a Mission Statement?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9108" y="1371600"/>
            <a:ext cx="10018713" cy="5092700"/>
          </a:xfrm>
        </p:spPr>
        <p:txBody>
          <a:bodyPr/>
          <a:lstStyle/>
          <a:p>
            <a:pPr lvl="0"/>
            <a:r>
              <a:rPr lang="en-US" sz="3200" dirty="0"/>
              <a:t>A one-sentence statement describing the reason an organization or program exists and used to help guide decisions about priorities, actions, and responsibilities.</a:t>
            </a:r>
          </a:p>
          <a:p>
            <a:pPr lvl="0"/>
            <a:r>
              <a:rPr lang="en-US" sz="3200" dirty="0" smtClean="0"/>
              <a:t>A very </a:t>
            </a:r>
            <a:r>
              <a:rPr lang="en-US" sz="3200" dirty="0"/>
              <a:t>simple and direct statement that is easy to understand and remember.</a:t>
            </a:r>
          </a:p>
          <a:p>
            <a:pPr lvl="0"/>
            <a:r>
              <a:rPr lang="en-US" sz="3200" dirty="0"/>
              <a:t>A one-sentence, clear, concise statement that says who the organization is, what it does, for whom and where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8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990" y="279400"/>
            <a:ext cx="10219826" cy="12827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Why Have A Mission Statement?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1409700"/>
            <a:ext cx="6097588" cy="5160771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Your Mission is your core </a:t>
            </a:r>
            <a:r>
              <a:rPr lang="en-US" sz="4400" dirty="0"/>
              <a:t>p</a:t>
            </a:r>
            <a:r>
              <a:rPr lang="en-US" sz="4400" dirty="0" smtClean="0"/>
              <a:t>urpose</a:t>
            </a:r>
          </a:p>
          <a:p>
            <a:r>
              <a:rPr lang="en-US" sz="4400" dirty="0" smtClean="0"/>
              <a:t>It helps you stay focused</a:t>
            </a:r>
          </a:p>
          <a:p>
            <a:r>
              <a:rPr lang="en-US" sz="4400" dirty="0" smtClean="0"/>
              <a:t>You can refer to it during decision-making and problem solving</a:t>
            </a:r>
          </a:p>
        </p:txBody>
      </p:sp>
      <p:pic>
        <p:nvPicPr>
          <p:cNvPr id="2050" name="irc_mi" descr="https://s3.amazonaws.com/lowres.cartoonstock.com/business-commerce-mission_statement-corporate_culture-corporate_environments-weekend-workday-dcrn1378_l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0866" y="1409700"/>
            <a:ext cx="4044950" cy="5160772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 rot="208825">
            <a:off x="8338834" y="2139006"/>
            <a:ext cx="1617988" cy="126188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900" b="1" i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Make it </a:t>
            </a:r>
          </a:p>
          <a:p>
            <a:pPr algn="ctr"/>
            <a:r>
              <a:rPr lang="en-US" sz="1900" b="1" i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to the end of the semester </a:t>
            </a:r>
            <a:endParaRPr lang="en-US" sz="1900" b="1" i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7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8035" y="233903"/>
            <a:ext cx="10360858" cy="1231899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What are Division-Wide Goals?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9108" y="1371600"/>
            <a:ext cx="10018713" cy="5092700"/>
          </a:xfrm>
        </p:spPr>
        <p:txBody>
          <a:bodyPr>
            <a:normAutofit/>
          </a:bodyPr>
          <a:lstStyle/>
          <a:p>
            <a:pPr lvl="0"/>
            <a:r>
              <a:rPr lang="en-US" sz="3200" b="1" dirty="0" smtClean="0"/>
              <a:t>Over arching </a:t>
            </a:r>
            <a:r>
              <a:rPr lang="en-US" sz="3200" dirty="0" smtClean="0"/>
              <a:t>goals that are true for the entire division.</a:t>
            </a:r>
          </a:p>
          <a:p>
            <a:pPr lvl="0"/>
            <a:r>
              <a:rPr lang="en-US" sz="3200" dirty="0" smtClean="0"/>
              <a:t>Broken down more specific than the mission but are </a:t>
            </a:r>
            <a:r>
              <a:rPr lang="en-US" sz="3200" b="1" dirty="0" smtClean="0"/>
              <a:t>broad </a:t>
            </a:r>
            <a:r>
              <a:rPr lang="en-US" sz="3200" b="1" dirty="0"/>
              <a:t>concepts </a:t>
            </a:r>
            <a:r>
              <a:rPr lang="en-US" sz="3200" dirty="0"/>
              <a:t>that are essential to the </a:t>
            </a:r>
            <a:r>
              <a:rPr lang="en-US" sz="3200" dirty="0" smtClean="0"/>
              <a:t>success of the mission </a:t>
            </a:r>
            <a:r>
              <a:rPr lang="en-US" sz="3200" dirty="0"/>
              <a:t>of the division.</a:t>
            </a:r>
          </a:p>
          <a:p>
            <a:pPr lvl="0"/>
            <a:r>
              <a:rPr lang="en-US" sz="3200" dirty="0"/>
              <a:t> </a:t>
            </a:r>
            <a:r>
              <a:rPr lang="en-US" sz="3200" dirty="0" smtClean="0"/>
              <a:t>Goals that are directly tied into </a:t>
            </a:r>
            <a:r>
              <a:rPr lang="en-US" sz="3200" dirty="0"/>
              <a:t>the University Strategic Plan (Pillars &amp; Domains</a:t>
            </a:r>
            <a:r>
              <a:rPr lang="en-US" sz="3200" dirty="0" smtClean="0"/>
              <a:t>)</a:t>
            </a:r>
          </a:p>
          <a:p>
            <a:pPr lvl="0"/>
            <a:r>
              <a:rPr lang="en-US" sz="3200" dirty="0" smtClean="0"/>
              <a:t>Used for focus and consistency across the division and not for measurable outcomes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9536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990" y="279400"/>
            <a:ext cx="10219826" cy="12827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Why Have Division-Wide Goals?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73024" y="1399651"/>
            <a:ext cx="6674950" cy="5160771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/>
              <a:t>S</a:t>
            </a:r>
            <a:r>
              <a:rPr lang="en-US" sz="4400" dirty="0" smtClean="0"/>
              <a:t>upports your mission</a:t>
            </a:r>
          </a:p>
          <a:p>
            <a:r>
              <a:rPr lang="en-US" sz="4400" dirty="0" smtClean="0"/>
              <a:t>Gives units a foundation on which to base their goals &amp; objectives/outcomes</a:t>
            </a:r>
          </a:p>
          <a:p>
            <a:r>
              <a:rPr lang="en-US" sz="4400" dirty="0" smtClean="0"/>
              <a:t>It helps you stay focused</a:t>
            </a:r>
          </a:p>
          <a:p>
            <a:r>
              <a:rPr lang="en-US" sz="4400" dirty="0" smtClean="0"/>
              <a:t>You can refer to it during decision-making and problem solving</a:t>
            </a:r>
          </a:p>
        </p:txBody>
      </p:sp>
      <p:pic>
        <p:nvPicPr>
          <p:cNvPr id="6" name="Picture 2" descr="http://www.sawyoo.com/postpic/2012/05/setting-new-goals-quotes_509391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573" y="2202732"/>
            <a:ext cx="4014331" cy="3554607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566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930</TotalTime>
  <Words>552</Words>
  <Application>Microsoft Office PowerPoint</Application>
  <PresentationFormat>Widescreen</PresentationFormat>
  <Paragraphs>56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Comic Sans MS</vt:lpstr>
      <vt:lpstr>Corbel</vt:lpstr>
      <vt:lpstr>Wingdings</vt:lpstr>
      <vt:lpstr>Parallax</vt:lpstr>
      <vt:lpstr>Creating a Mission Statement       and Division-Wide Goals</vt:lpstr>
      <vt:lpstr>Outcomes</vt:lpstr>
      <vt:lpstr>We’re Talking Strategic Planning</vt:lpstr>
      <vt:lpstr>How Building on Each Level Looks</vt:lpstr>
      <vt:lpstr>The Student Life Division of Potomac State College at WVU inspires students to make meaning in their lives through student-staff engagement, programs and initiatives, self-discovery and reflection. The services we provide area based on a foundation of values to include: integrity, a commitment to excellence, wisdom, respecting human dignity and cultural diversity, compassion, humility and clear and concise communication.</vt:lpstr>
      <vt:lpstr>What is a Mission Statement?</vt:lpstr>
      <vt:lpstr>Why Have A Mission Statement?</vt:lpstr>
      <vt:lpstr>What are Division-Wide Goals?</vt:lpstr>
      <vt:lpstr>Why Have Division-Wide Goals?</vt:lpstr>
      <vt:lpstr>PowerPoint Presentation</vt:lpstr>
    </vt:vector>
  </TitlesOfParts>
  <Company>West Virginia University - Student Affairs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Mission Statement</dc:title>
  <dc:creator>Barbara A. Copenhaver Bailey</dc:creator>
  <cp:lastModifiedBy>Barbara A. Copenhaver Bailey</cp:lastModifiedBy>
  <cp:revision>40</cp:revision>
  <cp:lastPrinted>2017-01-16T23:43:23Z</cp:lastPrinted>
  <dcterms:created xsi:type="dcterms:W3CDTF">2016-12-08T13:47:05Z</dcterms:created>
  <dcterms:modified xsi:type="dcterms:W3CDTF">2017-02-20T16:25:06Z</dcterms:modified>
</cp:coreProperties>
</file>